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5" r:id="rId9"/>
    <p:sldId id="267" r:id="rId10"/>
    <p:sldId id="266" r:id="rId11"/>
    <p:sldId id="262" r:id="rId12"/>
    <p:sldId id="264" r:id="rId1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aki Dávid Ferenc" initials="PDF" lastIdx="1" clrIdx="0">
    <p:extLst>
      <p:ext uri="{19B8F6BF-5375-455C-9EA6-DF929625EA0E}">
        <p15:presenceInfo xmlns:p15="http://schemas.microsoft.com/office/powerpoint/2012/main" userId="Pataki Dávid Feren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9DB"/>
    <a:srgbClr val="D5A021"/>
    <a:srgbClr val="2526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402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mp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01B325-5093-4832-A79A-DE1FE49FF25D}" type="datetimeFigureOut">
              <a:rPr lang="hu-HU" smtClean="0"/>
              <a:t>2023. 05. 01.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67F44A-F068-4CD8-BB71-18C890D35F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37521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932DA02-1DE1-44E9-9E01-CF1F019A65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EEDAC99-B379-468B-99B0-1918946D41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A466FCC-3A6F-4423-980B-367047D3C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A69254D-8DCA-4EA1-8705-1DEAF0339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9FDDAB5-BA8D-4FF5-A1D7-221FBDB02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2292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4B4CFF-6C63-4A84-8AD1-E25B7A50C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1091C2B1-2F7C-47DD-AF6B-ADDE45CAF8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6396A54-A211-445E-A401-1CCF0FCD6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00FD26E-B428-42DE-B791-61BC76F8E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A68156D-D634-401D-80F1-B9E142F5E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01745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96AE2B80-B1D6-4D21-A77C-438082A727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AEB5893-F22A-4C3E-A6FA-E16D6DFB3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9DF451C-0032-4465-B722-FFA413956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ACB2C14-D11C-46FA-83D4-8D9007501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4A27B27-3F3A-4B5F-9D46-BD23594B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90494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EADC76F-9F19-4ACA-AF62-1F1F3601F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F4CB658-F8A9-4D7F-B821-F4AE58D24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8462162-9E13-49F8-8422-2EA297F61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DC21CE3-E4CC-4191-8E0C-13392B950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E0C81FD-BEA1-4F6E-83A9-53FF74350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24491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0F679BA-291F-4CFC-8E03-C47390B94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87E8014-CF95-4F66-A4AF-7829B3D34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E938A45-4C76-407E-AE87-05A6F23B0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459668C-DEFF-4FC2-9BC2-E01AA6E7B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A6EDC58-DCDA-4D75-B511-EC5A46B42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62484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7A0B289-79B6-4863-9A15-3596DEF8F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1A4313-BBDD-412C-B2AF-842489738B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55D8669-01E8-4124-BA2C-251BDE7BA9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17883E3-0536-4F89-831E-64AEAE9E8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DEDFFA0-CC55-4929-BB07-913E68A6F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3F73B2A-75C0-46AC-82CF-7C38382E6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84173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A3AB66-84BB-4D4E-9D6F-D2E6A0D01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CB249AE-CE04-47C1-8C9A-9ADB132FF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E6F2D92-E799-4792-9B46-BEE45F82B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317AA00D-4DBB-43C8-99AD-C344E38084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085D752-671B-4356-9C57-9988E9FE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83541138-4F74-4F9E-9162-BCF127D4C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2CC0D97-5264-45C4-8DA3-65E7EA0C1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AC6BA388-0E8A-4511-AC01-37B60FFC3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3410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03EA3E-5A4C-4642-B129-D4B7B253B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F0D1B98-FBF3-40F7-86EF-90E468B43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56BC5F6-7A6F-4E6C-A1F9-B12DDF9DE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0678448-0845-4F24-8268-9BED0A83E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6891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A4A1C233-5CF2-4713-BDA5-624033537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4364C57E-EEBF-4BD6-A099-242857A74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77B31D0-3F7A-46E6-912C-9C1E3EF8B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14776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544A50-34BD-422F-818B-7868CCD53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32DD441-0FCC-44A5-B2CE-8704DA6B5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5D13C0D-5C78-489B-B965-F53A27BDF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9056F2A-0BE4-444D-B956-B95B64F17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F3438F2-9623-4F1F-818F-A687EE719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B3C7BA1-1BE6-4503-9253-42DCF3FC9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26587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B5E4570-5DF4-4C2A-8F2E-CA04A3768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819941CB-61B5-4FCC-B38C-DC8BDA2630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2C37763-3D49-45C0-805C-7EA7B627EA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A3CB03F-9D75-4A6E-AEDF-F1D49534C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C677E7D-59B0-406E-AEA3-05B370681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8350A10-0F11-484C-8573-D52468B4F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89783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6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60DBB84-ECD3-4523-AD95-9B0E48C7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BF558C0-FAC3-456F-BAF3-CAAAEE9343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B1992AF-051E-4764-B3E8-36214116EA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BF938-8158-455C-8F4F-64F866B0BEA8}" type="datetimeFigureOut">
              <a:rPr lang="hu-HU" smtClean="0"/>
              <a:t>2023. 05. 01.</a:t>
            </a:fld>
            <a:endParaRPr lang="hu-HU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9CFCB12-5A44-4EDE-9A7E-D74F4D001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955BE85-49C9-4F83-AAC1-90179A3C78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C11CC-3929-475D-B35C-3D16988BC38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67271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reviewriot.devla.xyz/" TargetMode="External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tmp"/><Relationship Id="rId5" Type="http://schemas.openxmlformats.org/officeDocument/2006/relationships/hyperlink" Target="https://github.com/GitDevla/ReviewRiot" TargetMode="Externa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29FAC8AF-89BD-414F-93AD-A5754F5DC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184154-ECCA-40C5-8FA2-C3060E03017F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12A04A5C-813C-4531-A963-B28336368428}"/>
              </a:ext>
            </a:extLst>
          </p:cNvPr>
          <p:cNvSpPr/>
          <p:nvPr/>
        </p:nvSpPr>
        <p:spPr>
          <a:xfrm>
            <a:off x="197074" y="1450903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DBD9DB"/>
              </a:solidFill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27834EFD-6989-47A7-9C79-407A5B7607BD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ABF240E8-1A44-45C0-A47D-14036DDDFE61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DA182E54-79C2-4B8B-B773-21F3B5912FB1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endParaRPr lang="hu-HU" dirty="0">
              <a:solidFill>
                <a:srgbClr val="DBD9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E1CB059F-7B4D-4D0C-A1F7-1DC21D06CFB1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7D003076-3E31-418D-B93F-F051BDA8BC15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2982B9D-3576-425E-B779-5AE3FF52A5E8}"/>
              </a:ext>
            </a:extLst>
          </p:cNvPr>
          <p:cNvSpPr txBox="1"/>
          <p:nvPr/>
        </p:nvSpPr>
        <p:spPr>
          <a:xfrm>
            <a:off x="4255720" y="1698238"/>
            <a:ext cx="40280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DBD9DB"/>
                </a:solidFill>
              </a:rPr>
              <a:t>ReviewRiot</a:t>
            </a:r>
            <a:endParaRPr lang="hu-HU" sz="6600" dirty="0">
              <a:solidFill>
                <a:srgbClr val="DBD9DB"/>
              </a:solidFill>
            </a:endParaRP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7F907408-5B9C-42BC-8C70-633AC903D304}"/>
              </a:ext>
            </a:extLst>
          </p:cNvPr>
          <p:cNvSpPr txBox="1"/>
          <p:nvPr/>
        </p:nvSpPr>
        <p:spPr>
          <a:xfrm>
            <a:off x="5223068" y="2848727"/>
            <a:ext cx="2093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DBD9DB"/>
                </a:solidFill>
              </a:rPr>
              <a:t>2023 </a:t>
            </a:r>
            <a:r>
              <a:rPr lang="hu-HU" sz="2000" dirty="0">
                <a:solidFill>
                  <a:srgbClr val="DBD9DB"/>
                </a:solidFill>
              </a:rPr>
              <a:t>Szakdolgozat</a:t>
            </a: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50179115-839D-43F5-B7EE-70A88A7B4B69}"/>
              </a:ext>
            </a:extLst>
          </p:cNvPr>
          <p:cNvSpPr txBox="1"/>
          <p:nvPr/>
        </p:nvSpPr>
        <p:spPr>
          <a:xfrm>
            <a:off x="4747809" y="3291330"/>
            <a:ext cx="3043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DBD9DB"/>
                </a:solidFill>
              </a:rPr>
              <a:t>Készítette</a:t>
            </a:r>
            <a:r>
              <a:rPr lang="en-US" dirty="0">
                <a:solidFill>
                  <a:srgbClr val="DBD9DB"/>
                </a:solidFill>
              </a:rPr>
              <a:t>: Pataki Dávid Ferenc</a:t>
            </a:r>
            <a:endParaRPr lang="hu-HU" dirty="0">
              <a:solidFill>
                <a:srgbClr val="DBD9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60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DC7746BB-8476-4BE3-9E80-73212C607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B2949445-2FC3-4499-A8AF-989D00E785D5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E368AF38-80F7-416D-A436-A6F3CA1373D5}"/>
              </a:ext>
            </a:extLst>
          </p:cNvPr>
          <p:cNvSpPr/>
          <p:nvPr/>
        </p:nvSpPr>
        <p:spPr>
          <a:xfrm>
            <a:off x="197074" y="3429000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rgbClr val="DBD9DB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2ABF95F-B348-4D92-AAEC-2B88D4093F2C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7DE9EFB-9D2F-412C-8433-C507D0C4D9FA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3E76DB3-DF5A-4F7A-BDCC-3551F8DACDBE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4C70D2C-3AFD-454F-A9A4-4C54E40AB3F7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A37DB169-B34F-49F7-86CF-B851D67C02ED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6DB7A0D2-4E59-4EF5-ACEC-C13025D0E819}"/>
              </a:ext>
            </a:extLst>
          </p:cNvPr>
          <p:cNvSpPr txBox="1"/>
          <p:nvPr/>
        </p:nvSpPr>
        <p:spPr>
          <a:xfrm>
            <a:off x="2552369" y="386060"/>
            <a:ext cx="309732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>
                <a:solidFill>
                  <a:srgbClr val="DBD9DB"/>
                </a:solidFill>
                <a:latin typeface="Consolas" panose="020B0609020204030204" pitchFamily="49" charset="0"/>
              </a:rPr>
              <a:t>&lt;h1&gt;Frontend&lt;/h1&gt;</a:t>
            </a:r>
            <a:br>
              <a:rPr lang="hu-HU" sz="2400">
                <a:solidFill>
                  <a:srgbClr val="DBD9DB"/>
                </a:solidFill>
                <a:latin typeface="Consolas" panose="020B0609020204030204" pitchFamily="49" charset="0"/>
              </a:rPr>
            </a:br>
            <a:r>
              <a:rPr lang="hu-HU">
                <a:solidFill>
                  <a:srgbClr val="DBD9DB"/>
                </a:solidFill>
                <a:latin typeface="Consolas" panose="020B0609020204030204" pitchFamily="49" charset="0"/>
              </a:rPr>
              <a:t>&lt;h2&gt;Funkciók&lt;/h2&gt;</a:t>
            </a:r>
            <a:endParaRPr lang="hu-HU" sz="2400">
              <a:solidFill>
                <a:srgbClr val="DBD9DB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C241CA4B-49AB-4B61-AFEB-68A28E7FB5A2}"/>
              </a:ext>
            </a:extLst>
          </p:cNvPr>
          <p:cNvSpPr txBox="1"/>
          <p:nvPr/>
        </p:nvSpPr>
        <p:spPr>
          <a:xfrm>
            <a:off x="2552369" y="1471977"/>
            <a:ext cx="2228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dirty="0">
                <a:solidFill>
                  <a:srgbClr val="DBD9DB"/>
                </a:solidFill>
              </a:rPr>
              <a:t>Felhasználói adatok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1E68860C-8227-4B7A-97BC-A53FE7A950A4}"/>
              </a:ext>
            </a:extLst>
          </p:cNvPr>
          <p:cNvSpPr txBox="1"/>
          <p:nvPr/>
        </p:nvSpPr>
        <p:spPr>
          <a:xfrm>
            <a:off x="2552369" y="2094737"/>
            <a:ext cx="456157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 err="1">
                <a:solidFill>
                  <a:srgbClr val="DBD9DB"/>
                </a:solidFill>
              </a:rPr>
              <a:t>Authentikáció</a:t>
            </a:r>
            <a:endParaRPr lang="hu-HU" sz="2000" dirty="0">
              <a:solidFill>
                <a:srgbClr val="DBD9D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Profil készítése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 err="1">
                <a:solidFill>
                  <a:srgbClr val="DBD9DB"/>
                </a:solidFill>
              </a:rPr>
              <a:t>Kosztumizálása</a:t>
            </a:r>
            <a:endParaRPr lang="hu-HU" sz="2000" dirty="0">
              <a:solidFill>
                <a:srgbClr val="DBD9D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Értékelések készítése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Saját bejegyzéslista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 err="1">
                <a:solidFill>
                  <a:srgbClr val="DBD9DB"/>
                </a:solidFill>
              </a:rPr>
              <a:t>Privilizációs</a:t>
            </a:r>
            <a:r>
              <a:rPr lang="hu-HU" sz="2000" dirty="0">
                <a:solidFill>
                  <a:srgbClr val="DBD9DB"/>
                </a:solidFill>
              </a:rPr>
              <a:t> szintek (admin, moderátor)</a:t>
            </a:r>
          </a:p>
        </p:txBody>
      </p:sp>
      <p:pic>
        <p:nvPicPr>
          <p:cNvPr id="14" name="Kép 13">
            <a:extLst>
              <a:ext uri="{FF2B5EF4-FFF2-40B4-BE49-F238E27FC236}">
                <a16:creationId xmlns:a16="http://schemas.microsoft.com/office/drawing/2014/main" id="{9CBEF5D6-37CC-461D-913B-B60A92AC5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667" y="1471977"/>
            <a:ext cx="3312990" cy="1760584"/>
          </a:xfrm>
          <a:prstGeom prst="rect">
            <a:avLst/>
          </a:prstGeom>
        </p:spPr>
      </p:pic>
      <p:pic>
        <p:nvPicPr>
          <p:cNvPr id="25" name="Kép 24">
            <a:extLst>
              <a:ext uri="{FF2B5EF4-FFF2-40B4-BE49-F238E27FC236}">
                <a16:creationId xmlns:a16="http://schemas.microsoft.com/office/drawing/2014/main" id="{C4BACFFB-A523-453D-B39E-4B75C91C8C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9797" y="4472464"/>
            <a:ext cx="6688281" cy="204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0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2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125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25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75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125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125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250"/>
                            </p:stCondLst>
                            <p:childTnLst>
                              <p:par>
                                <p:cTn id="3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125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DC7746BB-8476-4BE3-9E80-73212C607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B2949445-2FC3-4499-A8AF-989D00E785D5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E368AF38-80F7-416D-A436-A6F3CA1373D5}"/>
              </a:ext>
            </a:extLst>
          </p:cNvPr>
          <p:cNvSpPr/>
          <p:nvPr/>
        </p:nvSpPr>
        <p:spPr>
          <a:xfrm>
            <a:off x="197074" y="3931133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rgbClr val="DBD9DB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2ABF95F-B348-4D92-AAEC-2B88D4093F2C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7DE9EFB-9D2F-412C-8433-C507D0C4D9FA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3E76DB3-DF5A-4F7A-BDCC-3551F8DACDBE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4C70D2C-3AFD-454F-A9A4-4C54E40AB3F7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A37DB169-B34F-49F7-86CF-B851D67C02ED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59D0A872-3146-4439-86CB-271413D90B71}"/>
              </a:ext>
            </a:extLst>
          </p:cNvPr>
          <p:cNvSpPr txBox="1"/>
          <p:nvPr/>
        </p:nvSpPr>
        <p:spPr>
          <a:xfrm>
            <a:off x="2238150" y="1954745"/>
            <a:ext cx="91140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6000" dirty="0">
                <a:solidFill>
                  <a:srgbClr val="D5A02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http://reviewriot.devla.xyz</a:t>
            </a:r>
            <a:endParaRPr lang="hu-HU" sz="6000" dirty="0">
              <a:solidFill>
                <a:srgbClr val="D5A021"/>
              </a:solidFill>
            </a:endParaRPr>
          </a:p>
        </p:txBody>
      </p:sp>
      <p:pic>
        <p:nvPicPr>
          <p:cNvPr id="1026" name="Picture 2" descr="Github Logo - Free social media icons">
            <a:extLst>
              <a:ext uri="{FF2B5EF4-FFF2-40B4-BE49-F238E27FC236}">
                <a16:creationId xmlns:a16="http://schemas.microsoft.com/office/drawing/2014/main" id="{8F28476E-8974-4A56-B041-B877341B1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2369" y="1471977"/>
            <a:ext cx="369332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ED4691FD-48BE-4CF3-AC33-986D04C861BB}"/>
              </a:ext>
            </a:extLst>
          </p:cNvPr>
          <p:cNvSpPr txBox="1"/>
          <p:nvPr/>
        </p:nvSpPr>
        <p:spPr>
          <a:xfrm>
            <a:off x="2921701" y="1471977"/>
            <a:ext cx="2212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dirty="0" err="1">
                <a:solidFill>
                  <a:srgbClr val="D5A02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GitDevla</a:t>
            </a:r>
            <a:r>
              <a:rPr lang="hu-HU" dirty="0">
                <a:solidFill>
                  <a:srgbClr val="D5A02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hu-HU" dirty="0" err="1">
                <a:solidFill>
                  <a:srgbClr val="D5A02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ReviewRiot</a:t>
            </a:r>
            <a:endParaRPr lang="hu-HU" dirty="0">
              <a:solidFill>
                <a:srgbClr val="D5A021"/>
              </a:solidFill>
            </a:endParaRPr>
          </a:p>
        </p:txBody>
      </p:sp>
      <p:pic>
        <p:nvPicPr>
          <p:cNvPr id="15" name="Kép 14" descr="devla@eden: ~">
            <a:extLst>
              <a:ext uri="{FF2B5EF4-FFF2-40B4-BE49-F238E27FC236}">
                <a16:creationId xmlns:a16="http://schemas.microsoft.com/office/drawing/2014/main" id="{42A4FAF3-402C-4721-B511-E426271B89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369" y="3434502"/>
            <a:ext cx="3992923" cy="2161269"/>
          </a:xfrm>
          <a:prstGeom prst="rect">
            <a:avLst/>
          </a:prstGeom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1A81969C-A9F5-428A-B5BB-D6A5F888BC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9999" y="3429000"/>
            <a:ext cx="3511931" cy="2633949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8F163E23-63B2-4BB0-8691-4C5799ED1E57}"/>
              </a:ext>
            </a:extLst>
          </p:cNvPr>
          <p:cNvSpPr txBox="1"/>
          <p:nvPr/>
        </p:nvSpPr>
        <p:spPr>
          <a:xfrm>
            <a:off x="2552369" y="38606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dirty="0">
                <a:solidFill>
                  <a:srgbClr val="DBD9DB"/>
                </a:solidFill>
                <a:latin typeface="Consolas" panose="020B0609020204030204" pitchFamily="49" charset="0"/>
              </a:rPr>
              <a:t>&lt;h1&gt;</a:t>
            </a:r>
            <a:r>
              <a:rPr lang="en-US" sz="2400" dirty="0" err="1">
                <a:solidFill>
                  <a:srgbClr val="DBD9DB"/>
                </a:solidFill>
                <a:latin typeface="Consolas" panose="020B0609020204030204" pitchFamily="49" charset="0"/>
              </a:rPr>
              <a:t>Elérhetőség</a:t>
            </a:r>
            <a:r>
              <a:rPr lang="hu-HU" sz="2400" dirty="0">
                <a:solidFill>
                  <a:srgbClr val="DBD9DB"/>
                </a:solidFill>
                <a:latin typeface="Consolas" panose="020B0609020204030204" pitchFamily="49" charset="0"/>
              </a:rPr>
              <a:t>&lt;/h1&gt;</a:t>
            </a:r>
          </a:p>
        </p:txBody>
      </p:sp>
    </p:spTree>
    <p:extLst>
      <p:ext uri="{BB962C8B-B14F-4D97-AF65-F5344CB8AC3E}">
        <p14:creationId xmlns:p14="http://schemas.microsoft.com/office/powerpoint/2010/main" val="1963988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DC7746BB-8476-4BE3-9E80-73212C607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B2949445-2FC3-4499-A8AF-989D00E785D5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E368AF38-80F7-416D-A436-A6F3CA1373D5}"/>
              </a:ext>
            </a:extLst>
          </p:cNvPr>
          <p:cNvSpPr/>
          <p:nvPr/>
        </p:nvSpPr>
        <p:spPr>
          <a:xfrm>
            <a:off x="197074" y="3931133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rgbClr val="DBD9DB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2ABF95F-B348-4D92-AAEC-2B88D4093F2C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7DE9EFB-9D2F-412C-8433-C507D0C4D9FA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3E76DB3-DF5A-4F7A-BDCC-3551F8DACDBE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4C70D2C-3AFD-454F-A9A4-4C54E40AB3F7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A37DB169-B34F-49F7-86CF-B851D67C02ED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59D0A872-3146-4439-86CB-271413D90B71}"/>
              </a:ext>
            </a:extLst>
          </p:cNvPr>
          <p:cNvSpPr txBox="1"/>
          <p:nvPr/>
        </p:nvSpPr>
        <p:spPr>
          <a:xfrm>
            <a:off x="3468757" y="1270948"/>
            <a:ext cx="689389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err="1">
                <a:solidFill>
                  <a:srgbClr val="DBD9DB"/>
                </a:solidFill>
              </a:rPr>
              <a:t>Köszönöm</a:t>
            </a:r>
            <a:r>
              <a:rPr lang="en-US" sz="8000" dirty="0">
                <a:solidFill>
                  <a:srgbClr val="DBD9DB"/>
                </a:solidFill>
              </a:rPr>
              <a:t> a </a:t>
            </a:r>
            <a:br>
              <a:rPr lang="en-US" sz="8000" dirty="0">
                <a:solidFill>
                  <a:srgbClr val="DBD9DB"/>
                </a:solidFill>
              </a:rPr>
            </a:br>
            <a:r>
              <a:rPr lang="en-US" sz="8000" dirty="0" err="1">
                <a:solidFill>
                  <a:srgbClr val="DBD9DB"/>
                </a:solidFill>
              </a:rPr>
              <a:t>figyelmet</a:t>
            </a:r>
            <a:r>
              <a:rPr lang="en-US" sz="8000" dirty="0">
                <a:solidFill>
                  <a:srgbClr val="DBD9DB"/>
                </a:solidFill>
              </a:rPr>
              <a:t>!</a:t>
            </a:r>
            <a:endParaRPr lang="hu-HU" sz="8000" dirty="0">
              <a:solidFill>
                <a:srgbClr val="DBD9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557208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Logo">
            <a:extLst>
              <a:ext uri="{FF2B5EF4-FFF2-40B4-BE49-F238E27FC236}">
                <a16:creationId xmlns:a16="http://schemas.microsoft.com/office/drawing/2014/main" id="{0258E3F0-C4F6-4D71-93E7-5311EC79A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7D66F417-712F-4C2C-835E-2114B3C5D1C8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14" name="Téglalap: lekerekített 13">
            <a:extLst>
              <a:ext uri="{FF2B5EF4-FFF2-40B4-BE49-F238E27FC236}">
                <a16:creationId xmlns:a16="http://schemas.microsoft.com/office/drawing/2014/main" id="{BF6328A2-1239-4227-878D-A2E5ABA89379}"/>
              </a:ext>
            </a:extLst>
          </p:cNvPr>
          <p:cNvSpPr/>
          <p:nvPr/>
        </p:nvSpPr>
        <p:spPr>
          <a:xfrm>
            <a:off x="197074" y="1946949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rgbClr val="DBD9DB"/>
              </a:solidFill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760363D8-2AEB-40E6-8AFA-46A3BF9485FA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75D976AC-C320-4110-A2B8-C9EF6187444F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085C4B68-9651-4CD9-B089-A272322385E6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695999FD-D12F-44AE-914A-16954170D852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815EC278-9809-4E17-B643-667A492C5C2E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1B9A5515-CB2D-49A7-9F02-97E892667573}"/>
              </a:ext>
            </a:extLst>
          </p:cNvPr>
          <p:cNvSpPr txBox="1"/>
          <p:nvPr/>
        </p:nvSpPr>
        <p:spPr>
          <a:xfrm>
            <a:off x="2552369" y="386060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>
                <a:solidFill>
                  <a:srgbClr val="DBD9DB"/>
                </a:solidFill>
                <a:latin typeface="Consolas" panose="020B0609020204030204" pitchFamily="49" charset="0"/>
              </a:rPr>
              <a:t>&lt;h1&gt;Ötlet&lt;/h1&gt;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1473828C-AA3B-40A5-B446-FEA9A925E66C}"/>
              </a:ext>
            </a:extLst>
          </p:cNvPr>
          <p:cNvSpPr txBox="1"/>
          <p:nvPr/>
        </p:nvSpPr>
        <p:spPr>
          <a:xfrm>
            <a:off x="2552369" y="3726353"/>
            <a:ext cx="394614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Jó alap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Felhasználói adatok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Komplex felhasználói kapcsolatok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Dinamikusan generált adat</a:t>
            </a:r>
          </a:p>
        </p:txBody>
      </p: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647AC928-F147-4D7B-90DB-96860F479609}"/>
              </a:ext>
            </a:extLst>
          </p:cNvPr>
          <p:cNvSpPr txBox="1"/>
          <p:nvPr/>
        </p:nvSpPr>
        <p:spPr>
          <a:xfrm>
            <a:off x="2552369" y="1471977"/>
            <a:ext cx="2177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dirty="0">
                <a:solidFill>
                  <a:srgbClr val="DBD9DB"/>
                </a:solidFill>
              </a:rPr>
              <a:t>1.    Közösségi oldal</a:t>
            </a:r>
          </a:p>
        </p:txBody>
      </p:sp>
      <p:pic>
        <p:nvPicPr>
          <p:cNvPr id="24" name="Kép 23">
            <a:extLst>
              <a:ext uri="{FF2B5EF4-FFF2-40B4-BE49-F238E27FC236}">
                <a16:creationId xmlns:a16="http://schemas.microsoft.com/office/drawing/2014/main" id="{0CC31A1F-2717-4779-943C-51A457D38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3273" y="3881279"/>
            <a:ext cx="1352885" cy="1272356"/>
          </a:xfrm>
          <a:prstGeom prst="rect">
            <a:avLst/>
          </a:prstGeom>
        </p:spPr>
      </p:pic>
      <p:sp>
        <p:nvSpPr>
          <p:cNvPr id="27" name="Szövegdoboz 26">
            <a:extLst>
              <a:ext uri="{FF2B5EF4-FFF2-40B4-BE49-F238E27FC236}">
                <a16:creationId xmlns:a16="http://schemas.microsoft.com/office/drawing/2014/main" id="{05DF3DBC-33F8-4404-9DA4-B2C60EE1346E}"/>
              </a:ext>
            </a:extLst>
          </p:cNvPr>
          <p:cNvSpPr txBox="1"/>
          <p:nvPr/>
        </p:nvSpPr>
        <p:spPr>
          <a:xfrm>
            <a:off x="6923273" y="5177812"/>
            <a:ext cx="3716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dirty="0">
                <a:solidFill>
                  <a:srgbClr val="DBD9DB"/>
                </a:solidFill>
              </a:rPr>
              <a:t>2.    Hangkommunikációs program</a:t>
            </a:r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A7F98CF1-DEE6-45B2-9FD2-87D891302A2E}"/>
              </a:ext>
            </a:extLst>
          </p:cNvPr>
          <p:cNvSpPr txBox="1"/>
          <p:nvPr/>
        </p:nvSpPr>
        <p:spPr>
          <a:xfrm>
            <a:off x="6923189" y="2729282"/>
            <a:ext cx="13319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 err="1">
                <a:solidFill>
                  <a:srgbClr val="DBD9DB"/>
                </a:solidFill>
              </a:rPr>
              <a:t>Exotikus</a:t>
            </a:r>
            <a:endParaRPr lang="hu-HU" sz="2000" dirty="0">
              <a:solidFill>
                <a:srgbClr val="DBD9D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Kihívás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000" dirty="0">
              <a:solidFill>
                <a:srgbClr val="DBD9D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000" dirty="0">
              <a:solidFill>
                <a:srgbClr val="DBD9DB"/>
              </a:solidFill>
            </a:endParaRPr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9B0FF488-8477-4C69-B43F-C29FDECA186B}"/>
              </a:ext>
            </a:extLst>
          </p:cNvPr>
          <p:cNvSpPr txBox="1"/>
          <p:nvPr/>
        </p:nvSpPr>
        <p:spPr>
          <a:xfrm>
            <a:off x="6923273" y="3329447"/>
            <a:ext cx="40512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D5A021"/>
                </a:solidFill>
              </a:rPr>
              <a:t>Akadály</a:t>
            </a:r>
            <a:r>
              <a:rPr lang="en-US" sz="2000" dirty="0">
                <a:solidFill>
                  <a:srgbClr val="D5A021"/>
                </a:solidFill>
              </a:rPr>
              <a:t>: </a:t>
            </a:r>
            <a:r>
              <a:rPr lang="hu-HU" sz="2000" dirty="0">
                <a:solidFill>
                  <a:srgbClr val="D5A021"/>
                </a:solidFill>
              </a:rPr>
              <a:t>HTTPS kapcsolat kötelező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664931E5-C6D8-442B-8AFA-0E770ECBC3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292" y="2147899"/>
            <a:ext cx="1243096" cy="1243096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C7580EA2-5F2D-430C-B4E4-1D78DE83DA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369" y="2238008"/>
            <a:ext cx="1068997" cy="1091645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58EB7C14-0FF4-4B56-AB71-FEB6463AB2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138" y="2147898"/>
            <a:ext cx="1243096" cy="124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035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250"/>
                            </p:stCondLst>
                            <p:childTnLst>
                              <p:par>
                                <p:cTn id="4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5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/>
      <p:bldP spid="23" grpId="0"/>
      <p:bldP spid="27" grpId="0"/>
      <p:bldP spid="25" grpId="0" uiExpand="1" build="p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C8109AA6-FEFC-410B-8757-8348CC5794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A5856684-DD0D-429A-AD7B-4BDF898911B3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B28A4CD5-059A-4217-B18D-B70596CE6020}"/>
              </a:ext>
            </a:extLst>
          </p:cNvPr>
          <p:cNvSpPr/>
          <p:nvPr/>
        </p:nvSpPr>
        <p:spPr>
          <a:xfrm>
            <a:off x="197074" y="1946949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DBD9DB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E024D482-ADF6-41D8-8290-6B21401FA118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8050496-E4A1-4354-A9D7-BA74947C6EB5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17352962-D359-4C3F-B30A-381F48B44FB0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283AF2B-FF3E-41EE-9772-A3E6983F1EE3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1AD279AA-B308-4A57-B184-27B8B0706002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10B8383A-2317-4BF4-ABF5-28E390467213}"/>
              </a:ext>
            </a:extLst>
          </p:cNvPr>
          <p:cNvSpPr txBox="1"/>
          <p:nvPr/>
        </p:nvSpPr>
        <p:spPr>
          <a:xfrm>
            <a:off x="2552369" y="386060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dirty="0">
                <a:solidFill>
                  <a:srgbClr val="DBD9DB"/>
                </a:solidFill>
                <a:latin typeface="Consolas" panose="020B0609020204030204" pitchFamily="49" charset="0"/>
              </a:rPr>
              <a:t>&lt;h1&gt;Ötlet&lt;/h1&gt;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388CC11A-327C-4EE0-802A-3EA49C95DA98}"/>
              </a:ext>
            </a:extLst>
          </p:cNvPr>
          <p:cNvSpPr txBox="1"/>
          <p:nvPr/>
        </p:nvSpPr>
        <p:spPr>
          <a:xfrm>
            <a:off x="2552369" y="1471977"/>
            <a:ext cx="3619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>
                <a:solidFill>
                  <a:srgbClr val="DBD9DB"/>
                </a:solidFill>
              </a:rPr>
              <a:t>3.    Film értékelő platform</a:t>
            </a:r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71E09F8D-4901-4C6B-B1E0-A97F74CE4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790" y="2186456"/>
            <a:ext cx="1794358" cy="1832374"/>
          </a:xfrm>
          <a:prstGeom prst="rect">
            <a:avLst/>
          </a:prstGeom>
        </p:spPr>
      </p:pic>
      <p:pic>
        <p:nvPicPr>
          <p:cNvPr id="3074" name="Picture 2" descr="IMDb Logo, symbol, meaning, history, PNG, brand">
            <a:extLst>
              <a:ext uri="{FF2B5EF4-FFF2-40B4-BE49-F238E27FC236}">
                <a16:creationId xmlns:a16="http://schemas.microsoft.com/office/drawing/2014/main" id="{79330581-8125-42A6-B1A1-B8C4A771B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1640" y="2469230"/>
            <a:ext cx="2252133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8758C632-83E5-4EA5-99E2-EE927BA7571F}"/>
              </a:ext>
            </a:extLst>
          </p:cNvPr>
          <p:cNvSpPr txBox="1"/>
          <p:nvPr/>
        </p:nvSpPr>
        <p:spPr>
          <a:xfrm>
            <a:off x="5903996" y="1779203"/>
            <a:ext cx="124425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6600" dirty="0">
                <a:solidFill>
                  <a:srgbClr val="DBD9DB"/>
                </a:solidFill>
              </a:rPr>
              <a:t>+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0A10F95D-0C29-4FD3-8040-5E773BF5EF14}"/>
              </a:ext>
            </a:extLst>
          </p:cNvPr>
          <p:cNvSpPr txBox="1"/>
          <p:nvPr/>
        </p:nvSpPr>
        <p:spPr>
          <a:xfrm>
            <a:off x="2829714" y="4370361"/>
            <a:ext cx="35037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Felhasználói fiók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Érdeklődési </a:t>
            </a:r>
            <a:r>
              <a:rPr lang="en-US" sz="2000" dirty="0">
                <a:solidFill>
                  <a:srgbClr val="DBD9DB"/>
                </a:solidFill>
              </a:rPr>
              <a:t>k</a:t>
            </a:r>
            <a:r>
              <a:rPr lang="hu-HU" sz="2000" dirty="0" err="1">
                <a:solidFill>
                  <a:srgbClr val="DBD9DB"/>
                </a:solidFill>
              </a:rPr>
              <a:t>ör</a:t>
            </a:r>
            <a:r>
              <a:rPr lang="hu-HU" sz="2000" dirty="0">
                <a:solidFill>
                  <a:srgbClr val="DBD9DB"/>
                </a:solidFill>
              </a:rPr>
              <a:t> alapú “</a:t>
            </a:r>
            <a:r>
              <a:rPr lang="hu-HU" sz="2000" dirty="0" err="1">
                <a:solidFill>
                  <a:srgbClr val="DBD9DB"/>
                </a:solidFill>
              </a:rPr>
              <a:t>Feed</a:t>
            </a:r>
            <a:r>
              <a:rPr lang="hu-HU" sz="2000" dirty="0">
                <a:solidFill>
                  <a:srgbClr val="DBD9DB"/>
                </a:solidFill>
              </a:rPr>
              <a:t>”</a:t>
            </a: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0985B5CD-FC0C-47E1-A795-78E741F8E5A1}"/>
              </a:ext>
            </a:extLst>
          </p:cNvPr>
          <p:cNvSpPr txBox="1"/>
          <p:nvPr/>
        </p:nvSpPr>
        <p:spPr>
          <a:xfrm>
            <a:off x="7871640" y="4321539"/>
            <a:ext cx="29531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Hatalmas film adatbázis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Film értékelések</a:t>
            </a:r>
          </a:p>
        </p:txBody>
      </p:sp>
      <p:pic>
        <p:nvPicPr>
          <p:cNvPr id="17" name="Picture 2" descr="Logo">
            <a:extLst>
              <a:ext uri="{FF2B5EF4-FFF2-40B4-BE49-F238E27FC236}">
                <a16:creationId xmlns:a16="http://schemas.microsoft.com/office/drawing/2014/main" id="{456BDD4C-C9FF-47BD-8F08-E857760F3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8027" y="2358429"/>
            <a:ext cx="1436188" cy="143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8220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81481E-6 L -0.20208 0.01088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104" y="532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4 -2.96296E-6 L -0.23138 -0.21805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97" y="-10903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81481E-6 L 0.18893 0.01135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40" y="55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9 -0.00023 L 0.17305 -0.225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97" y="-112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3" grpId="1"/>
      <p:bldP spid="14" grpId="0"/>
      <p:bldP spid="14" grpId="1" uiExpand="1"/>
      <p:bldP spid="14" grpId="2"/>
      <p:bldP spid="15" grpId="0" uiExpand="1"/>
      <p:bldP spid="15" grpId="1" uiExpand="1"/>
      <p:bldP spid="15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DC7746BB-8476-4BE3-9E80-73212C607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B2949445-2FC3-4499-A8AF-989D00E785D5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E368AF38-80F7-416D-A436-A6F3CA1373D5}"/>
              </a:ext>
            </a:extLst>
          </p:cNvPr>
          <p:cNvSpPr/>
          <p:nvPr/>
        </p:nvSpPr>
        <p:spPr>
          <a:xfrm>
            <a:off x="197074" y="2421921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DBD9DB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2ABF95F-B348-4D92-AAEC-2B88D4093F2C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7DE9EFB-9D2F-412C-8433-C507D0C4D9FA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3E76DB3-DF5A-4F7A-BDCC-3551F8DACDBE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4C70D2C-3AFD-454F-A9A4-4C54E40AB3F7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A37DB169-B34F-49F7-86CF-B851D67C02ED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6DB7A0D2-4E59-4EF5-ACEC-C13025D0E819}"/>
              </a:ext>
            </a:extLst>
          </p:cNvPr>
          <p:cNvSpPr txBox="1"/>
          <p:nvPr/>
        </p:nvSpPr>
        <p:spPr>
          <a:xfrm>
            <a:off x="2552369" y="386060"/>
            <a:ext cx="40927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dirty="0">
                <a:solidFill>
                  <a:srgbClr val="DBD9DB"/>
                </a:solidFill>
                <a:latin typeface="Consolas" panose="020B0609020204030204" pitchFamily="49" charset="0"/>
              </a:rPr>
              <a:t>&lt;h1&gt;Miért Next.js?&lt;/h1&gt;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97F0EC3-DB19-4C41-8CC8-E7053B080783}"/>
              </a:ext>
            </a:extLst>
          </p:cNvPr>
          <p:cNvSpPr txBox="1"/>
          <p:nvPr/>
        </p:nvSpPr>
        <p:spPr>
          <a:xfrm>
            <a:off x="2552369" y="1471977"/>
            <a:ext cx="659225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JavaScript &lt;3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Express tapasztalat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000" dirty="0">
              <a:solidFill>
                <a:srgbClr val="DBD9DB"/>
              </a:solidFill>
            </a:endParaRPr>
          </a:p>
          <a:p>
            <a:endParaRPr lang="hu-HU" sz="2000" dirty="0">
              <a:solidFill>
                <a:srgbClr val="DBD9DB"/>
              </a:solidFill>
            </a:endParaRPr>
          </a:p>
          <a:p>
            <a:endParaRPr lang="hu-HU" sz="2000" dirty="0">
              <a:solidFill>
                <a:srgbClr val="DBD9D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Frontend Framework választás: </a:t>
            </a:r>
            <a:r>
              <a:rPr lang="hu-HU" sz="2000" dirty="0">
                <a:solidFill>
                  <a:srgbClr val="00B0F0"/>
                </a:solidFill>
              </a:rPr>
              <a:t>React</a:t>
            </a:r>
            <a:r>
              <a:rPr lang="hu-HU" sz="2000" dirty="0">
                <a:solidFill>
                  <a:srgbClr val="DBD9DB"/>
                </a:solidFill>
              </a:rPr>
              <a:t>/</a:t>
            </a:r>
            <a:r>
              <a:rPr lang="hu-HU" sz="2000" dirty="0" err="1">
                <a:solidFill>
                  <a:srgbClr val="C00000"/>
                </a:solidFill>
              </a:rPr>
              <a:t>Angular</a:t>
            </a:r>
            <a:r>
              <a:rPr lang="hu-HU" sz="2000" dirty="0">
                <a:solidFill>
                  <a:srgbClr val="DBD9DB"/>
                </a:solidFill>
              </a:rPr>
              <a:t>/</a:t>
            </a:r>
            <a:r>
              <a:rPr lang="hu-HU" sz="2000" dirty="0" err="1">
                <a:solidFill>
                  <a:srgbClr val="92D050"/>
                </a:solidFill>
              </a:rPr>
              <a:t>Vue</a:t>
            </a:r>
            <a:endParaRPr lang="hu-HU" sz="2000" dirty="0">
              <a:solidFill>
                <a:srgbClr val="92D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000" dirty="0">
              <a:solidFill>
                <a:srgbClr val="DBD9DB"/>
              </a:solidFill>
            </a:endParaRPr>
          </a:p>
          <a:p>
            <a:endParaRPr lang="hu-HU" sz="2000" dirty="0">
              <a:solidFill>
                <a:srgbClr val="DBD9D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000" dirty="0">
              <a:solidFill>
                <a:srgbClr val="DBD9D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000" dirty="0">
              <a:solidFill>
                <a:srgbClr val="DBD9D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000" dirty="0">
              <a:solidFill>
                <a:srgbClr val="DBD9D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Első találkozás: 2022 “Kódolj határok nélkül!” programozó verseny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000" dirty="0">
              <a:solidFill>
                <a:srgbClr val="DBD9DB"/>
              </a:solidFill>
            </a:endParaRPr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4E8FEB3F-BAC6-435E-8DDB-1B47A690D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4249" y="759972"/>
            <a:ext cx="2192410" cy="1424009"/>
          </a:xfrm>
          <a:prstGeom prst="rect">
            <a:avLst/>
          </a:prstGeom>
        </p:spPr>
      </p:pic>
      <p:pic>
        <p:nvPicPr>
          <p:cNvPr id="1028" name="Picture 4" descr="Angular vs Vue vs React: Choose the best framework">
            <a:extLst>
              <a:ext uri="{FF2B5EF4-FFF2-40B4-BE49-F238E27FC236}">
                <a16:creationId xmlns:a16="http://schemas.microsoft.com/office/drawing/2014/main" id="{BC91FC04-4147-4C30-9566-ACEA86D8A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3875" y="2550070"/>
            <a:ext cx="2192410" cy="1096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2C0C5922-ED64-45DA-8987-40D65F0F24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249" y="3923953"/>
            <a:ext cx="2102036" cy="2803847"/>
          </a:xfrm>
          <a:prstGeom prst="rect">
            <a:avLst/>
          </a:prstGeom>
          <a:effectLst>
            <a:reflection stA="98000" endPos="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56389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DC7746BB-8476-4BE3-9E80-73212C607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B2949445-2FC3-4499-A8AF-989D00E785D5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E368AF38-80F7-416D-A436-A6F3CA1373D5}"/>
              </a:ext>
            </a:extLst>
          </p:cNvPr>
          <p:cNvSpPr/>
          <p:nvPr/>
        </p:nvSpPr>
        <p:spPr>
          <a:xfrm>
            <a:off x="197074" y="2939041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rgbClr val="DBD9DB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2ABF95F-B348-4D92-AAEC-2B88D4093F2C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7DE9EFB-9D2F-412C-8433-C507D0C4D9FA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3E76DB3-DF5A-4F7A-BDCC-3551F8DACDBE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4C70D2C-3AFD-454F-A9A4-4C54E40AB3F7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A37DB169-B34F-49F7-86CF-B851D67C02ED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6DB7A0D2-4E59-4EF5-ACEC-C13025D0E819}"/>
              </a:ext>
            </a:extLst>
          </p:cNvPr>
          <p:cNvSpPr txBox="1"/>
          <p:nvPr/>
        </p:nvSpPr>
        <p:spPr>
          <a:xfrm>
            <a:off x="2552369" y="386060"/>
            <a:ext cx="290335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dirty="0">
                <a:solidFill>
                  <a:srgbClr val="DBD9DB"/>
                </a:solidFill>
                <a:latin typeface="Consolas" panose="020B0609020204030204" pitchFamily="49" charset="0"/>
              </a:rPr>
              <a:t>&lt;h1&gt;</a:t>
            </a:r>
            <a:r>
              <a:rPr lang="en-US" sz="2400" dirty="0">
                <a:solidFill>
                  <a:srgbClr val="DBD9DB"/>
                </a:solidFill>
                <a:latin typeface="Consolas" panose="020B0609020204030204" pitchFamily="49" charset="0"/>
              </a:rPr>
              <a:t>Backend</a:t>
            </a:r>
            <a:r>
              <a:rPr lang="hu-HU" sz="2400" dirty="0">
                <a:solidFill>
                  <a:srgbClr val="DBD9DB"/>
                </a:solidFill>
                <a:latin typeface="Consolas" panose="020B0609020204030204" pitchFamily="49" charset="0"/>
              </a:rPr>
              <a:t>&lt;/h1&gt;</a:t>
            </a:r>
            <a:br>
              <a:rPr lang="en-US" sz="2400" dirty="0">
                <a:solidFill>
                  <a:srgbClr val="DBD9DB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BD9DB"/>
                </a:solidFill>
                <a:latin typeface="Consolas" panose="020B0609020204030204" pitchFamily="49" charset="0"/>
              </a:rPr>
              <a:t>&lt;h2&gt;</a:t>
            </a:r>
            <a:r>
              <a:rPr lang="en-US" dirty="0" err="1">
                <a:solidFill>
                  <a:srgbClr val="DBD9DB"/>
                </a:solidFill>
                <a:latin typeface="Consolas" panose="020B0609020204030204" pitchFamily="49" charset="0"/>
              </a:rPr>
              <a:t>Adatbázis</a:t>
            </a:r>
            <a:r>
              <a:rPr lang="en-US" dirty="0">
                <a:solidFill>
                  <a:srgbClr val="DBD9DB"/>
                </a:solidFill>
                <a:latin typeface="Consolas" panose="020B0609020204030204" pitchFamily="49" charset="0"/>
              </a:rPr>
              <a:t>&lt;/h2&gt;</a:t>
            </a:r>
            <a:endParaRPr lang="hu-HU" sz="2400" dirty="0">
              <a:solidFill>
                <a:srgbClr val="DBD9DB"/>
              </a:solidFill>
              <a:latin typeface="Consolas" panose="020B0609020204030204" pitchFamily="49" charset="0"/>
            </a:endParaRPr>
          </a:p>
        </p:txBody>
      </p:sp>
      <p:pic>
        <p:nvPicPr>
          <p:cNvPr id="13" name="Kép 12">
            <a:extLst>
              <a:ext uri="{FF2B5EF4-FFF2-40B4-BE49-F238E27FC236}">
                <a16:creationId xmlns:a16="http://schemas.microsoft.com/office/drawing/2014/main" id="{F65E4E29-B403-4890-8763-5A8527198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369" y="1471976"/>
            <a:ext cx="9106444" cy="447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265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DC7746BB-8476-4BE3-9E80-73212C607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B2949445-2FC3-4499-A8AF-989D00E785D5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E368AF38-80F7-416D-A436-A6F3CA1373D5}"/>
              </a:ext>
            </a:extLst>
          </p:cNvPr>
          <p:cNvSpPr/>
          <p:nvPr/>
        </p:nvSpPr>
        <p:spPr>
          <a:xfrm>
            <a:off x="197074" y="2939041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rgbClr val="DBD9DB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2ABF95F-B348-4D92-AAEC-2B88D4093F2C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7DE9EFB-9D2F-412C-8433-C507D0C4D9FA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3E76DB3-DF5A-4F7A-BDCC-3551F8DACDBE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4C70D2C-3AFD-454F-A9A4-4C54E40AB3F7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A37DB169-B34F-49F7-86CF-B851D67C02ED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6DB7A0D2-4E59-4EF5-ACEC-C13025D0E819}"/>
              </a:ext>
            </a:extLst>
          </p:cNvPr>
          <p:cNvSpPr txBox="1"/>
          <p:nvPr/>
        </p:nvSpPr>
        <p:spPr>
          <a:xfrm>
            <a:off x="2552369" y="386060"/>
            <a:ext cx="423705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dirty="0">
                <a:solidFill>
                  <a:srgbClr val="DBD9DB"/>
                </a:solidFill>
                <a:latin typeface="Consolas" panose="020B0609020204030204" pitchFamily="49" charset="0"/>
              </a:rPr>
              <a:t>&lt;h1&gt;Backend&lt;/h1&gt;</a:t>
            </a:r>
            <a:br>
              <a:rPr lang="hu-HU" sz="2400" dirty="0">
                <a:solidFill>
                  <a:srgbClr val="DBD9DB"/>
                </a:solidFill>
                <a:latin typeface="Consolas" panose="020B0609020204030204" pitchFamily="49" charset="0"/>
              </a:rPr>
            </a:br>
            <a:r>
              <a:rPr lang="hu-HU" dirty="0">
                <a:solidFill>
                  <a:srgbClr val="DBD9DB"/>
                </a:solidFill>
                <a:latin typeface="Consolas" panose="020B0609020204030204" pitchFamily="49" charset="0"/>
              </a:rPr>
              <a:t>&lt;h2&gt;Első API utak kiépítése&lt;/h2&gt;</a:t>
            </a:r>
            <a:endParaRPr lang="hu-HU" sz="2400" dirty="0">
              <a:solidFill>
                <a:srgbClr val="DBD9DB"/>
              </a:solidFill>
              <a:latin typeface="Consolas" panose="020B0609020204030204" pitchFamily="49" charset="0"/>
            </a:endParaRPr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0C4183D4-3D14-41EA-87FB-2E0D99338C1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40" y="1558457"/>
            <a:ext cx="7516213" cy="4716402"/>
          </a:xfrm>
          <a:prstGeom prst="rect">
            <a:avLst/>
          </a:prstGeom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45F027D9-B278-4596-8E3E-F72F481B2DC6}"/>
              </a:ext>
            </a:extLst>
          </p:cNvPr>
          <p:cNvSpPr txBox="1"/>
          <p:nvPr/>
        </p:nvSpPr>
        <p:spPr>
          <a:xfrm>
            <a:off x="2770314" y="3731992"/>
            <a:ext cx="1393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dirty="0">
                <a:solidFill>
                  <a:srgbClr val="DBD9DB"/>
                </a:solidFill>
              </a:rPr>
              <a:t>MSC Model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0C8C0517-501B-4DDA-9478-8BF6C60B1429}"/>
              </a:ext>
            </a:extLst>
          </p:cNvPr>
          <p:cNvSpPr txBox="1"/>
          <p:nvPr/>
        </p:nvSpPr>
        <p:spPr>
          <a:xfrm>
            <a:off x="2552369" y="1471977"/>
            <a:ext cx="16661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Organizálás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Absztrakció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Biztonság</a:t>
            </a:r>
          </a:p>
        </p:txBody>
      </p:sp>
    </p:spTree>
    <p:extLst>
      <p:ext uri="{BB962C8B-B14F-4D97-AF65-F5344CB8AC3E}">
        <p14:creationId xmlns:p14="http://schemas.microsoft.com/office/powerpoint/2010/main" val="3138937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1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DC7746BB-8476-4BE3-9E80-73212C607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B2949445-2FC3-4499-A8AF-989D00E785D5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E368AF38-80F7-416D-A436-A6F3CA1373D5}"/>
              </a:ext>
            </a:extLst>
          </p:cNvPr>
          <p:cNvSpPr/>
          <p:nvPr/>
        </p:nvSpPr>
        <p:spPr>
          <a:xfrm>
            <a:off x="197074" y="3429000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rgbClr val="DBD9DB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2ABF95F-B348-4D92-AAEC-2B88D4093F2C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7DE9EFB-9D2F-412C-8433-C507D0C4D9FA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3E76DB3-DF5A-4F7A-BDCC-3551F8DACDBE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4C70D2C-3AFD-454F-A9A4-4C54E40AB3F7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A37DB169-B34F-49F7-86CF-B851D67C02ED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6DB7A0D2-4E59-4EF5-ACEC-C13025D0E819}"/>
              </a:ext>
            </a:extLst>
          </p:cNvPr>
          <p:cNvSpPr txBox="1"/>
          <p:nvPr/>
        </p:nvSpPr>
        <p:spPr>
          <a:xfrm>
            <a:off x="2552369" y="386060"/>
            <a:ext cx="309732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dirty="0">
                <a:solidFill>
                  <a:srgbClr val="DBD9DB"/>
                </a:solidFill>
                <a:latin typeface="Consolas" panose="020B0609020204030204" pitchFamily="49" charset="0"/>
              </a:rPr>
              <a:t>&lt;h1&gt;Frontend&lt;/h1&gt;</a:t>
            </a:r>
            <a:br>
              <a:rPr lang="en-US" sz="2400" dirty="0">
                <a:solidFill>
                  <a:srgbClr val="DBD9DB"/>
                </a:solidFill>
                <a:latin typeface="Consolas" panose="020B0609020204030204" pitchFamily="49" charset="0"/>
              </a:rPr>
            </a:br>
            <a:r>
              <a:rPr lang="hu-HU" dirty="0">
                <a:solidFill>
                  <a:srgbClr val="DBD9DB"/>
                </a:solidFill>
                <a:latin typeface="Consolas" panose="020B0609020204030204" pitchFamily="49" charset="0"/>
              </a:rPr>
              <a:t>&lt;h2&gt;</a:t>
            </a:r>
            <a:r>
              <a:rPr lang="en-US" dirty="0">
                <a:solidFill>
                  <a:srgbClr val="DBD9DB"/>
                </a:solidFill>
                <a:latin typeface="Consolas" panose="020B0609020204030204" pitchFamily="49" charset="0"/>
              </a:rPr>
              <a:t>Design</a:t>
            </a:r>
            <a:r>
              <a:rPr lang="hu-HU" dirty="0">
                <a:solidFill>
                  <a:srgbClr val="DBD9DB"/>
                </a:solidFill>
                <a:latin typeface="Consolas" panose="020B0609020204030204" pitchFamily="49" charset="0"/>
              </a:rPr>
              <a:t>&lt;/h2&gt;</a:t>
            </a:r>
            <a:endParaRPr lang="hu-HU" sz="2400" dirty="0">
              <a:solidFill>
                <a:srgbClr val="DBD9DB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F6FEE5C4-AC4B-4338-AF0D-047C11A32D0A}"/>
              </a:ext>
            </a:extLst>
          </p:cNvPr>
          <p:cNvSpPr txBox="1"/>
          <p:nvPr/>
        </p:nvSpPr>
        <p:spPr>
          <a:xfrm>
            <a:off x="2552369" y="1595707"/>
            <a:ext cx="10402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strike="sngStrike" dirty="0">
                <a:solidFill>
                  <a:srgbClr val="DBD9DB"/>
                </a:solidFill>
              </a:rPr>
              <a:t>Grafikus</a:t>
            </a:r>
          </a:p>
        </p:txBody>
      </p:sp>
      <p:sp>
        <p:nvSpPr>
          <p:cNvPr id="15" name="Nyíl: jobbra mutató 14">
            <a:extLst>
              <a:ext uri="{FF2B5EF4-FFF2-40B4-BE49-F238E27FC236}">
                <a16:creationId xmlns:a16="http://schemas.microsoft.com/office/drawing/2014/main" id="{52201DCD-3A22-4402-85F9-4A9508C2225B}"/>
              </a:ext>
            </a:extLst>
          </p:cNvPr>
          <p:cNvSpPr/>
          <p:nvPr/>
        </p:nvSpPr>
        <p:spPr>
          <a:xfrm>
            <a:off x="3990975" y="1597199"/>
            <a:ext cx="951479" cy="367840"/>
          </a:xfrm>
          <a:prstGeom prst="rightArrow">
            <a:avLst>
              <a:gd name="adj1" fmla="val 29284"/>
              <a:gd name="adj2" fmla="val 50000"/>
            </a:avLst>
          </a:prstGeom>
          <a:solidFill>
            <a:srgbClr val="D5A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rgbClr val="D5A021"/>
              </a:solidFill>
            </a:endParaRP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F00295CC-D412-48D5-B916-B256B5A3FD46}"/>
              </a:ext>
            </a:extLst>
          </p:cNvPr>
          <p:cNvSpPr txBox="1"/>
          <p:nvPr/>
        </p:nvSpPr>
        <p:spPr>
          <a:xfrm>
            <a:off x="5429581" y="1470485"/>
            <a:ext cx="26349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Minimalista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De esztétikus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Könnyen navigálható</a:t>
            </a:r>
          </a:p>
        </p:txBody>
      </p:sp>
      <p:pic>
        <p:nvPicPr>
          <p:cNvPr id="40" name="Kép 39">
            <a:extLst>
              <a:ext uri="{FF2B5EF4-FFF2-40B4-BE49-F238E27FC236}">
                <a16:creationId xmlns:a16="http://schemas.microsoft.com/office/drawing/2014/main" id="{75CD3691-D3ED-49DC-88FD-C0E4B076B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369" y="2461085"/>
            <a:ext cx="7732016" cy="4052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844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10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1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 animBg="1"/>
      <p:bldP spid="16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DC7746BB-8476-4BE3-9E80-73212C607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B2949445-2FC3-4499-A8AF-989D00E785D5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E368AF38-80F7-416D-A436-A6F3CA1373D5}"/>
              </a:ext>
            </a:extLst>
          </p:cNvPr>
          <p:cNvSpPr/>
          <p:nvPr/>
        </p:nvSpPr>
        <p:spPr>
          <a:xfrm>
            <a:off x="197074" y="3429000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DBD9DB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2ABF95F-B348-4D92-AAEC-2B88D4093F2C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7DE9EFB-9D2F-412C-8433-C507D0C4D9FA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3E76DB3-DF5A-4F7A-BDCC-3551F8DACDBE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4C70D2C-3AFD-454F-A9A4-4C54E40AB3F7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A37DB169-B34F-49F7-86CF-B851D67C02ED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6DB7A0D2-4E59-4EF5-ACEC-C13025D0E819}"/>
              </a:ext>
            </a:extLst>
          </p:cNvPr>
          <p:cNvSpPr txBox="1"/>
          <p:nvPr/>
        </p:nvSpPr>
        <p:spPr>
          <a:xfrm>
            <a:off x="2552369" y="386060"/>
            <a:ext cx="309732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dirty="0">
                <a:solidFill>
                  <a:srgbClr val="DBD9DB"/>
                </a:solidFill>
                <a:latin typeface="Consolas" panose="020B0609020204030204" pitchFamily="49" charset="0"/>
              </a:rPr>
              <a:t>&lt;h1&gt;Frontend&lt;/h1&gt;</a:t>
            </a:r>
            <a:br>
              <a:rPr lang="hu-HU" sz="2400" dirty="0">
                <a:solidFill>
                  <a:srgbClr val="DBD9DB"/>
                </a:solidFill>
                <a:latin typeface="Consolas" panose="020B0609020204030204" pitchFamily="49" charset="0"/>
              </a:rPr>
            </a:br>
            <a:r>
              <a:rPr lang="hu-HU" dirty="0">
                <a:solidFill>
                  <a:srgbClr val="DBD9DB"/>
                </a:solidFill>
                <a:latin typeface="Consolas" panose="020B0609020204030204" pitchFamily="49" charset="0"/>
              </a:rPr>
              <a:t>&lt;h2&gt;</a:t>
            </a:r>
            <a:r>
              <a:rPr lang="hu-HU" dirty="0" err="1">
                <a:solidFill>
                  <a:srgbClr val="DBD9DB"/>
                </a:solidFill>
                <a:latin typeface="Consolas" panose="020B0609020204030204" pitchFamily="49" charset="0"/>
              </a:rPr>
              <a:t>Reszponzivitás</a:t>
            </a:r>
            <a:r>
              <a:rPr lang="hu-HU" dirty="0">
                <a:solidFill>
                  <a:srgbClr val="DBD9DB"/>
                </a:solidFill>
                <a:latin typeface="Consolas" panose="020B0609020204030204" pitchFamily="49" charset="0"/>
              </a:rPr>
              <a:t>&lt;/h2&gt;</a:t>
            </a:r>
            <a:endParaRPr lang="hu-HU" sz="2400" dirty="0">
              <a:solidFill>
                <a:srgbClr val="DBD9DB"/>
              </a:solidFill>
              <a:latin typeface="Consolas" panose="020B0609020204030204" pitchFamily="49" charset="0"/>
            </a:endParaRPr>
          </a:p>
        </p:txBody>
      </p:sp>
      <p:pic>
        <p:nvPicPr>
          <p:cNvPr id="18" name="Kép 17">
            <a:extLst>
              <a:ext uri="{FF2B5EF4-FFF2-40B4-BE49-F238E27FC236}">
                <a16:creationId xmlns:a16="http://schemas.microsoft.com/office/drawing/2014/main" id="{FE816F93-7CB4-44A2-B414-724FD6F934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1556" y="4875755"/>
            <a:ext cx="770398" cy="1575162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3CBDF170-5ED4-49C0-8F94-EBF2004D01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1988" y="4929823"/>
            <a:ext cx="2333302" cy="1394404"/>
          </a:xfrm>
          <a:prstGeom prst="rect">
            <a:avLst/>
          </a:prstGeom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086D6E49-5DED-4EEF-94C9-0B1EFE509B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8939" y="2009595"/>
            <a:ext cx="1287766" cy="1849175"/>
          </a:xfrm>
          <a:prstGeom prst="rect">
            <a:avLst/>
          </a:prstGeom>
        </p:spPr>
      </p:pic>
      <p:pic>
        <p:nvPicPr>
          <p:cNvPr id="20" name="Kép 19">
            <a:extLst>
              <a:ext uri="{FF2B5EF4-FFF2-40B4-BE49-F238E27FC236}">
                <a16:creationId xmlns:a16="http://schemas.microsoft.com/office/drawing/2014/main" id="{0FCD1E7F-0AE8-4594-B24C-AD1055A18B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541" y="2009595"/>
            <a:ext cx="2318914" cy="1849175"/>
          </a:xfrm>
          <a:prstGeom prst="rect">
            <a:avLst/>
          </a:prstGeom>
        </p:spPr>
      </p:pic>
      <p:sp>
        <p:nvSpPr>
          <p:cNvPr id="15" name="Szövegdoboz 14">
            <a:extLst>
              <a:ext uri="{FF2B5EF4-FFF2-40B4-BE49-F238E27FC236}">
                <a16:creationId xmlns:a16="http://schemas.microsoft.com/office/drawing/2014/main" id="{52698841-6562-414C-9624-75ED6BD86F68}"/>
              </a:ext>
            </a:extLst>
          </p:cNvPr>
          <p:cNvSpPr txBox="1"/>
          <p:nvPr/>
        </p:nvSpPr>
        <p:spPr>
          <a:xfrm>
            <a:off x="2552369" y="1471977"/>
            <a:ext cx="26532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dirty="0">
                <a:solidFill>
                  <a:srgbClr val="DBD9DB"/>
                </a:solidFill>
              </a:rPr>
              <a:t>Hatalmas adat ellenére </a:t>
            </a:r>
            <a:br>
              <a:rPr lang="en-US" sz="2000" dirty="0">
                <a:solidFill>
                  <a:srgbClr val="DBD9DB"/>
                </a:solidFill>
              </a:rPr>
            </a:br>
            <a:r>
              <a:rPr lang="hu-HU" sz="2000" dirty="0">
                <a:solidFill>
                  <a:srgbClr val="DBD9DB"/>
                </a:solidFill>
              </a:rPr>
              <a:t>gyors betöltés</a:t>
            </a: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58B7BFB1-4410-4CCD-9892-DEEA41714B44}"/>
              </a:ext>
            </a:extLst>
          </p:cNvPr>
          <p:cNvSpPr txBox="1"/>
          <p:nvPr/>
        </p:nvSpPr>
        <p:spPr>
          <a:xfrm>
            <a:off x="7818294" y="4200955"/>
            <a:ext cx="33045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>
                <a:solidFill>
                  <a:srgbClr val="DBD9DB"/>
                </a:solidFill>
              </a:rPr>
              <a:t>Minden kijelzőhöz igazodjon</a:t>
            </a:r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9DB58C02-79A9-401B-87F3-667C8AF170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2369" y="2274410"/>
            <a:ext cx="2944846" cy="74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858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DC7746BB-8476-4BE3-9E80-73212C607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3" y="133350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B2949445-2FC3-4499-A8AF-989D00E785D5}"/>
              </a:ext>
            </a:extLst>
          </p:cNvPr>
          <p:cNvSpPr txBox="1"/>
          <p:nvPr/>
        </p:nvSpPr>
        <p:spPr>
          <a:xfrm>
            <a:off x="239343" y="14719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</a:p>
        </p:txBody>
      </p: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E368AF38-80F7-416D-A436-A6F3CA1373D5}"/>
              </a:ext>
            </a:extLst>
          </p:cNvPr>
          <p:cNvSpPr/>
          <p:nvPr/>
        </p:nvSpPr>
        <p:spPr>
          <a:xfrm>
            <a:off x="197074" y="3429000"/>
            <a:ext cx="36576" cy="411480"/>
          </a:xfrm>
          <a:prstGeom prst="roundRect">
            <a:avLst>
              <a:gd name="adj" fmla="val 50000"/>
            </a:avLst>
          </a:prstGeom>
          <a:solidFill>
            <a:srgbClr val="D5A02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rgbClr val="DBD9DB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2ABF95F-B348-4D92-AAEC-2B88D4093F2C}"/>
              </a:ext>
            </a:extLst>
          </p:cNvPr>
          <p:cNvSpPr txBox="1"/>
          <p:nvPr/>
        </p:nvSpPr>
        <p:spPr>
          <a:xfrm>
            <a:off x="239343" y="246406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Next.js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7DE9EFB-9D2F-412C-8433-C507D0C4D9FA}"/>
              </a:ext>
            </a:extLst>
          </p:cNvPr>
          <p:cNvSpPr txBox="1"/>
          <p:nvPr/>
        </p:nvSpPr>
        <p:spPr>
          <a:xfrm>
            <a:off x="239343" y="196802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Ötlet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3E76DB3-DF5A-4F7A-BDCC-3551F8DACDBE}"/>
              </a:ext>
            </a:extLst>
          </p:cNvPr>
          <p:cNvSpPr txBox="1"/>
          <p:nvPr/>
        </p:nvSpPr>
        <p:spPr>
          <a:xfrm>
            <a:off x="239343" y="296011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4C70D2C-3AFD-454F-A9A4-4C54E40AB3F7}"/>
              </a:ext>
            </a:extLst>
          </p:cNvPr>
          <p:cNvSpPr txBox="1"/>
          <p:nvPr/>
        </p:nvSpPr>
        <p:spPr>
          <a:xfrm>
            <a:off x="239343" y="34561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5A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A37DB169-B34F-49F7-86CF-B851D67C02ED}"/>
              </a:ext>
            </a:extLst>
          </p:cNvPr>
          <p:cNvSpPr txBox="1"/>
          <p:nvPr/>
        </p:nvSpPr>
        <p:spPr>
          <a:xfrm>
            <a:off x="233650" y="395220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>
                <a:solidFill>
                  <a:srgbClr val="DBD9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Kijelentkezés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6DB7A0D2-4E59-4EF5-ACEC-C13025D0E819}"/>
              </a:ext>
            </a:extLst>
          </p:cNvPr>
          <p:cNvSpPr txBox="1"/>
          <p:nvPr/>
        </p:nvSpPr>
        <p:spPr>
          <a:xfrm>
            <a:off x="2552369" y="386060"/>
            <a:ext cx="309732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>
                <a:solidFill>
                  <a:srgbClr val="DBD9DB"/>
                </a:solidFill>
                <a:latin typeface="Consolas" panose="020B0609020204030204" pitchFamily="49" charset="0"/>
              </a:rPr>
              <a:t>&lt;h1&gt;Frontend&lt;/h1&gt;</a:t>
            </a:r>
            <a:br>
              <a:rPr lang="hu-HU" sz="2400">
                <a:solidFill>
                  <a:srgbClr val="DBD9DB"/>
                </a:solidFill>
                <a:latin typeface="Consolas" panose="020B0609020204030204" pitchFamily="49" charset="0"/>
              </a:rPr>
            </a:br>
            <a:r>
              <a:rPr lang="hu-HU">
                <a:solidFill>
                  <a:srgbClr val="DBD9DB"/>
                </a:solidFill>
                <a:latin typeface="Consolas" panose="020B0609020204030204" pitchFamily="49" charset="0"/>
              </a:rPr>
              <a:t>&lt;h2&gt;Funkciók&lt;/h2&gt;</a:t>
            </a:r>
            <a:endParaRPr lang="hu-HU" sz="2400">
              <a:solidFill>
                <a:srgbClr val="DBD9DB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C241CA4B-49AB-4B61-AFEB-68A28E7FB5A2}"/>
              </a:ext>
            </a:extLst>
          </p:cNvPr>
          <p:cNvSpPr txBox="1"/>
          <p:nvPr/>
        </p:nvSpPr>
        <p:spPr>
          <a:xfrm>
            <a:off x="2552369" y="1471977"/>
            <a:ext cx="13996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dirty="0">
                <a:solidFill>
                  <a:srgbClr val="DBD9DB"/>
                </a:solidFill>
              </a:rPr>
              <a:t>Film adatok</a:t>
            </a: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6472C0C4-FFC9-48EF-9F39-73BAF70D0477}"/>
              </a:ext>
            </a:extLst>
          </p:cNvPr>
          <p:cNvSpPr txBox="1"/>
          <p:nvPr/>
        </p:nvSpPr>
        <p:spPr>
          <a:xfrm>
            <a:off x="2552369" y="2094737"/>
            <a:ext cx="356533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Hatalmas adatbázis (340 film)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Részletes keresés és </a:t>
            </a:r>
            <a:r>
              <a:rPr lang="hu-HU" sz="2000" dirty="0" err="1">
                <a:solidFill>
                  <a:srgbClr val="DBD9DB"/>
                </a:solidFill>
              </a:rPr>
              <a:t>filterezés</a:t>
            </a:r>
            <a:endParaRPr lang="hu-HU" sz="2000" dirty="0">
              <a:solidFill>
                <a:srgbClr val="DBD9D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Film profilok és értékelései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rgbClr val="DBD9DB"/>
                </a:solidFill>
              </a:rPr>
              <a:t>Új filmek létrehozása</a:t>
            </a:r>
            <a:br>
              <a:rPr lang="hu-HU" sz="2000" dirty="0">
                <a:solidFill>
                  <a:srgbClr val="DBD9DB"/>
                </a:solidFill>
              </a:rPr>
            </a:br>
            <a:r>
              <a:rPr lang="hu-HU" sz="2000" dirty="0">
                <a:solidFill>
                  <a:srgbClr val="DBD9DB"/>
                </a:solidFill>
              </a:rPr>
              <a:t>és módosítása</a:t>
            </a:r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5B66B1B3-3DA8-439E-B9E1-7AC7B88B9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881" y="1471977"/>
            <a:ext cx="5968349" cy="488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77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25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125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25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75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125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 uiExpand="1" build="p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397</TotalTime>
  <Words>372</Words>
  <Application>Microsoft Office PowerPoint</Application>
  <PresentationFormat>Szélesvásznú</PresentationFormat>
  <Paragraphs>137</Paragraphs>
  <Slides>12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Pataki Dávid Ferenc</dc:creator>
  <cp:lastModifiedBy>Pataki Dávid Ferenc</cp:lastModifiedBy>
  <cp:revision>38</cp:revision>
  <dcterms:created xsi:type="dcterms:W3CDTF">2023-04-27T17:14:57Z</dcterms:created>
  <dcterms:modified xsi:type="dcterms:W3CDTF">2023-05-01T11:52:15Z</dcterms:modified>
</cp:coreProperties>
</file>

<file path=docProps/thumbnail.jpeg>
</file>